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7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BBBD"/>
    <a:srgbClr val="00979C"/>
    <a:srgbClr val="FFCB2B"/>
    <a:srgbClr val="F9F9F9"/>
    <a:srgbClr val="0F4A4D"/>
    <a:srgbClr val="FFFFFF"/>
    <a:srgbClr val="0A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85673-2066-4EB8-8242-7579579B58F6}" v="486" dt="2023-11-21T11:53:16.592"/>
    <p1510:client id="{23F39959-B12E-4E01-888F-579A53872E9C}" v="549" dt="2023-11-21T18:33:21.724"/>
    <p1510:client id="{377E0FB9-A5FA-4180-81E3-F27423284F2C}" v="89" dt="2023-11-21T19:03:03.896"/>
    <p1510:client id="{46AF75C1-C7C4-4C66-B8AD-6AE2238C4CA8}" v="2044" dt="2023-11-21T18:04:47.604"/>
    <p1510:client id="{86004702-8A5A-4EBF-8079-E71243BEA930}" v="213" dt="2023-11-20T16:18:46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09789F5-6CDA-2FD0-3AFA-5C0967031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1차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115734" y="1319441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원격 제어 스위치 제작</a:t>
            </a:r>
            <a:endParaRPr lang="ko-KR" sz="20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1차 개발</a:t>
            </a:r>
            <a:endParaRPr lang="ko-KR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4561431" y="6099913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코드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0A4382-11D0-D634-E483-289E33B8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34" y="2756367"/>
            <a:ext cx="4454105" cy="3171191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6A3408-1D25-84D7-2DA8-E8B098D5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48" y="2297640"/>
            <a:ext cx="4669766" cy="37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개발 전 필요한 환경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4561431" y="5826743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앱인벤터</a:t>
            </a:r>
          </a:p>
        </p:txBody>
      </p:sp>
      <p:pic>
        <p:nvPicPr>
          <p:cNvPr id="11" name="그림 10" descr="만화 영화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6DE4AA36-43D0-4C02-B635-A7030B426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" r="205" b="-541"/>
          <a:stretch/>
        </p:blipFill>
        <p:spPr>
          <a:xfrm>
            <a:off x="2898477" y="2951394"/>
            <a:ext cx="6970161" cy="2680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E837FD-ACA2-C615-531D-92297E144EE7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A4EEA-3CC5-0785-18F0-B08FD1FDB9F5}"/>
              </a:ext>
            </a:extLst>
          </p:cNvPr>
          <p:cNvSpPr txBox="1"/>
          <p:nvPr/>
        </p:nvSpPr>
        <p:spPr>
          <a:xfrm>
            <a:off x="1959132" y="1293583"/>
            <a:ext cx="303600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제어 앱 개발</a:t>
            </a:r>
            <a:endParaRPr lang="ko-KR" altLang="en-US" sz="2400" b="1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E55C68-7907-4530-25CA-C3E078472A08}"/>
              </a:ext>
            </a:extLst>
          </p:cNvPr>
          <p:cNvSpPr txBox="1"/>
          <p:nvPr/>
        </p:nvSpPr>
        <p:spPr>
          <a:xfrm>
            <a:off x="4532678" y="1333818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스위치의 블루투스 연결을 위한 앱 개발</a:t>
            </a:r>
            <a:endParaRPr lang="ko-KR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3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1차 개발</a:t>
            </a:r>
            <a:endParaRPr lang="ko-KR" dirty="0"/>
          </a:p>
        </p:txBody>
      </p:sp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5C2AD62-642F-9E06-3C23-E3DA0A0B5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" t="791" r="162" b="353"/>
          <a:stretch/>
        </p:blipFill>
        <p:spPr>
          <a:xfrm>
            <a:off x="2033503" y="2575278"/>
            <a:ext cx="8847275" cy="40177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B1673B-B3E8-C639-9615-5CEBC2B3CC7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7787E-32F0-F1F5-176C-698216A1D1FE}"/>
              </a:ext>
            </a:extLst>
          </p:cNvPr>
          <p:cNvSpPr txBox="1"/>
          <p:nvPr/>
        </p:nvSpPr>
        <p:spPr>
          <a:xfrm>
            <a:off x="1959132" y="1293583"/>
            <a:ext cx="303600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제어 앱 개발</a:t>
            </a:r>
            <a:endParaRPr lang="ko-KR" altLang="en-US" sz="2400" b="1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68CD8-A47C-5864-664D-36690923B99D}"/>
              </a:ext>
            </a:extLst>
          </p:cNvPr>
          <p:cNvSpPr txBox="1"/>
          <p:nvPr/>
        </p:nvSpPr>
        <p:spPr>
          <a:xfrm>
            <a:off x="4532678" y="1333818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스위치의 블루투스 연결을 위한 앱 개발</a:t>
            </a:r>
            <a:endParaRPr lang="ko-KR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9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59132" y="1293583"/>
            <a:ext cx="303600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제어 앱 개발</a:t>
            </a:r>
            <a:endParaRPr lang="ko-KR" altLang="en-US" sz="2400" b="1" dirty="0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532678" y="1333818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스위치의 블루투스 연결을 위한 앱 개발</a:t>
            </a:r>
            <a:endParaRPr lang="ko-KR" sz="2000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1차 개발</a:t>
            </a:r>
            <a:endParaRPr lang="ko-KR" dirty="0"/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E3AEA11-2EE6-EAF2-E49D-CE0DCE96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57" y="2556030"/>
            <a:ext cx="8827104" cy="40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29735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아두이노와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원격 제어 앱 연결 후 테스트</a:t>
            </a:r>
            <a:endParaRPr lang="ko-KR" altLang="en-US" sz="2400" b="1" dirty="0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pic>
        <p:nvPicPr>
          <p:cNvPr id="7" name="그림 6" descr="전자제품, 전자 기기, 케이블, 정보기기이(가) 표시된 사진&#10;&#10;자동 생성된 설명">
            <a:extLst>
              <a:ext uri="{FF2B5EF4-FFF2-40B4-BE49-F238E27FC236}">
                <a16:creationId xmlns:a16="http://schemas.microsoft.com/office/drawing/2014/main" id="{C5563948-FBEC-B3AC-82DE-2E5AD1C6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38" y="1968979"/>
            <a:ext cx="6093125" cy="45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29735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아두이노와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원격 제어 앱 연결 후 테스트</a:t>
            </a:r>
            <a:endParaRPr lang="ko-KR" altLang="en-US" sz="2400" b="1" dirty="0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63D80-7853-6BCB-2750-415C7E86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58" y="1972019"/>
            <a:ext cx="8011423" cy="4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1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29735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아두이노와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원격 제어 앱 연결 후 테스트</a:t>
            </a:r>
            <a:endParaRPr lang="ko-KR" altLang="en-US" sz="2400" b="1" dirty="0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380B8-8E5E-3CAF-9AD3-66D916BD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68726" y="306897"/>
            <a:ext cx="4485734" cy="79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6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25641" y="306248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494191" y="3105209"/>
            <a:ext cx="5679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다음 주 개발 예정 내용</a:t>
            </a:r>
          </a:p>
        </p:txBody>
      </p:sp>
    </p:spTree>
    <p:extLst>
      <p:ext uri="{BB962C8B-B14F-4D97-AF65-F5344CB8AC3E}">
        <p14:creationId xmlns:p14="http://schemas.microsoft.com/office/powerpoint/2010/main" val="317332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C686D4-1BD1-F610-F936-1BC0BC951CE7}"/>
              </a:ext>
            </a:extLst>
          </p:cNvPr>
          <p:cNvSpPr/>
          <p:nvPr/>
        </p:nvSpPr>
        <p:spPr>
          <a:xfrm>
            <a:off x="128731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72E7FD-53CD-E2D1-0D0B-332C89E240FB}"/>
              </a:ext>
            </a:extLst>
          </p:cNvPr>
          <p:cNvSpPr/>
          <p:nvPr/>
        </p:nvSpPr>
        <p:spPr>
          <a:xfrm>
            <a:off x="486640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230120-D66C-D205-434F-FED8C4FABA90}"/>
              </a:ext>
            </a:extLst>
          </p:cNvPr>
          <p:cNvSpPr/>
          <p:nvPr/>
        </p:nvSpPr>
        <p:spPr>
          <a:xfrm>
            <a:off x="844549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2450357" y="2611880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F863D-3F99-2C25-E861-C7FFBA63D669}"/>
              </a:ext>
            </a:extLst>
          </p:cNvPr>
          <p:cNvSpPr txBox="1"/>
          <p:nvPr/>
        </p:nvSpPr>
        <p:spPr>
          <a:xfrm>
            <a:off x="6029447" y="2611880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20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E309F-63C2-37B3-BD64-EFECC8750C93}"/>
              </a:ext>
            </a:extLst>
          </p:cNvPr>
          <p:cNvSpPr txBox="1"/>
          <p:nvPr/>
        </p:nvSpPr>
        <p:spPr>
          <a:xfrm>
            <a:off x="9608538" y="2611879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2000" dirty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829E34-E84C-33AB-755E-B92F968B6FEC}"/>
              </a:ext>
            </a:extLst>
          </p:cNvPr>
          <p:cNvCxnSpPr/>
          <p:nvPr/>
        </p:nvCxnSpPr>
        <p:spPr>
          <a:xfrm>
            <a:off x="1667164" y="3329709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838C22-B5FF-801D-BB09-7AF3BBD0BEE8}"/>
              </a:ext>
            </a:extLst>
          </p:cNvPr>
          <p:cNvCxnSpPr>
            <a:cxnSpLocks/>
          </p:cNvCxnSpPr>
          <p:nvPr/>
        </p:nvCxnSpPr>
        <p:spPr>
          <a:xfrm>
            <a:off x="5246254" y="3329710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54BC671-72ED-9AD7-5E91-76784AE5A571}"/>
              </a:ext>
            </a:extLst>
          </p:cNvPr>
          <p:cNvCxnSpPr>
            <a:cxnSpLocks/>
          </p:cNvCxnSpPr>
          <p:nvPr/>
        </p:nvCxnSpPr>
        <p:spPr>
          <a:xfrm>
            <a:off x="8825345" y="3329708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26902" y="3467381"/>
            <a:ext cx="1971426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/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앱n개로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확장</a:t>
            </a:r>
            <a:endParaRPr lang="ko-KR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A052-F66B-B6AC-6833-719EA0394B64}"/>
              </a:ext>
            </a:extLst>
          </p:cNvPr>
          <p:cNvSpPr txBox="1"/>
          <p:nvPr/>
        </p:nvSpPr>
        <p:spPr>
          <a:xfrm>
            <a:off x="5391614" y="3744379"/>
            <a:ext cx="197142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배터리 연결</a:t>
            </a:r>
            <a:endParaRPr 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B4BF84-69AE-E71D-D1F2-666AEC1B75A0}"/>
              </a:ext>
            </a:extLst>
          </p:cNvPr>
          <p:cNvSpPr txBox="1"/>
          <p:nvPr/>
        </p:nvSpPr>
        <p:spPr>
          <a:xfrm>
            <a:off x="8956328" y="3496135"/>
            <a:ext cx="1971426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추가할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기능 기획</a:t>
            </a:r>
          </a:p>
        </p:txBody>
      </p:sp>
    </p:spTree>
    <p:extLst>
      <p:ext uri="{BB962C8B-B14F-4D97-AF65-F5344CB8AC3E}">
        <p14:creationId xmlns:p14="http://schemas.microsoft.com/office/powerpoint/2010/main" val="171158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2차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345772" y="1326630"/>
            <a:ext cx="6587211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n개로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확장하여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/원격 제어 앱 개발 (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n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&gt;=2)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83696"/>
            <a:ext cx="5422645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N개의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원격 스위치 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90BC7-3B73-9B4A-92D6-8197038338A0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A5DA8-35F2-5E6B-D402-E5C54AAC655E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9225F-D853-F5B1-4024-12FF48E39049}"/>
              </a:ext>
            </a:extLst>
          </p:cNvPr>
          <p:cNvSpPr txBox="1"/>
          <p:nvPr/>
        </p:nvSpPr>
        <p:spPr>
          <a:xfrm>
            <a:off x="1556564" y="4294622"/>
            <a:ext cx="5422645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N개의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원격 스위치를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  제어할 수 있는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앱인벤터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 개발</a:t>
            </a:r>
          </a:p>
        </p:txBody>
      </p:sp>
      <p:pic>
        <p:nvPicPr>
          <p:cNvPr id="17" name="그림 16" descr="만화 영화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C5449D79-16D2-AE9F-05BA-C624A965C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" r="205" b="-541"/>
          <a:stretch/>
        </p:blipFill>
        <p:spPr>
          <a:xfrm>
            <a:off x="2553420" y="5467431"/>
            <a:ext cx="2973257" cy="1127779"/>
          </a:xfrm>
          <a:prstGeom prst="rect">
            <a:avLst/>
          </a:prstGeom>
        </p:spPr>
      </p:pic>
      <p:pic>
        <p:nvPicPr>
          <p:cNvPr id="20" name="그림 19" descr="텍스트, 전자 공학, 회로, 전자제품이(가) 표시된 사진&#10;&#10;자동 생성된 설명">
            <a:extLst>
              <a:ext uri="{FF2B5EF4-FFF2-40B4-BE49-F238E27FC236}">
                <a16:creationId xmlns:a16="http://schemas.microsoft.com/office/drawing/2014/main" id="{6B5A116E-33E4-4295-365A-6D8659A4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56" y="2659849"/>
            <a:ext cx="2645434" cy="1535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0D95A4-79C6-FEAF-9583-04EC36F030D4}"/>
              </a:ext>
            </a:extLst>
          </p:cNvPr>
          <p:cNvSpPr txBox="1"/>
          <p:nvPr/>
        </p:nvSpPr>
        <p:spPr>
          <a:xfrm>
            <a:off x="5150903" y="3078096"/>
            <a:ext cx="951288" cy="1060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3F3F3F"/>
                </a:solidFill>
                <a:ea typeface="맑은 고딕"/>
              </a:rPr>
              <a:t>X</a:t>
            </a:r>
            <a:r>
              <a:rPr lang="ko-KR" altLang="en-US" sz="2800" b="1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ko-KR" altLang="en-US" sz="2800" b="1" dirty="0" err="1">
                <a:solidFill>
                  <a:srgbClr val="3F3F3F"/>
                </a:solidFill>
                <a:ea typeface="맑은 고딕"/>
              </a:rPr>
              <a:t>n</a:t>
            </a:r>
            <a:endParaRPr lang="ko-KR" altLang="en-US" sz="2800" b="1">
              <a:solidFill>
                <a:srgbClr val="3F3F3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1600" b="1" err="1">
                <a:solidFill>
                  <a:srgbClr val="3F3F3F"/>
                </a:solidFill>
                <a:ea typeface="맑은 고딕"/>
              </a:rPr>
              <a:t>n</a:t>
            </a:r>
            <a:r>
              <a:rPr lang="ko-KR" altLang="en-US" sz="1600" b="1" dirty="0">
                <a:solidFill>
                  <a:srgbClr val="3F3F3F"/>
                </a:solidFill>
                <a:ea typeface="맑은 고딕"/>
              </a:rPr>
              <a:t>&gt;=2)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E7AA87-9AE4-8BA1-3410-10B7BFAFF7C2}"/>
              </a:ext>
            </a:extLst>
          </p:cNvPr>
          <p:cNvCxnSpPr/>
          <p:nvPr/>
        </p:nvCxnSpPr>
        <p:spPr>
          <a:xfrm>
            <a:off x="6859977" y="2841506"/>
            <a:ext cx="1863305" cy="1446362"/>
          </a:xfrm>
          <a:prstGeom prst="straightConnector1">
            <a:avLst/>
          </a:prstGeom>
          <a:ln w="28575">
            <a:solidFill>
              <a:srgbClr val="FFC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B84F24D-5FA4-527B-80DA-FB9C6C392C5C}"/>
              </a:ext>
            </a:extLst>
          </p:cNvPr>
          <p:cNvCxnSpPr>
            <a:cxnSpLocks/>
          </p:cNvCxnSpPr>
          <p:nvPr/>
        </p:nvCxnSpPr>
        <p:spPr>
          <a:xfrm flipV="1">
            <a:off x="6859976" y="4264863"/>
            <a:ext cx="1863305" cy="1446362"/>
          </a:xfrm>
          <a:prstGeom prst="straightConnector1">
            <a:avLst/>
          </a:prstGeom>
          <a:ln w="28575">
            <a:solidFill>
              <a:srgbClr val="FFC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그래픽, 스크린샷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7CC29EE-ADA2-4301-1905-24F6E361D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664" y="3480757"/>
            <a:ext cx="1578635" cy="16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D7B7D7-340C-12FB-CAC8-3FB82670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그래픽, 원이(가) 표시된 사진&#10;&#10;자동 생성된 설명">
            <a:extLst>
              <a:ext uri="{FF2B5EF4-FFF2-40B4-BE49-F238E27FC236}">
                <a16:creationId xmlns:a16="http://schemas.microsoft.com/office/drawing/2014/main" id="{33D3DF14-DF76-5B74-E9F9-40975A9ED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863C9B-57D7-41BF-FA70-FB3A342FFC6A}"/>
              </a:ext>
            </a:extLst>
          </p:cNvPr>
          <p:cNvSpPr txBox="1"/>
          <p:nvPr/>
        </p:nvSpPr>
        <p:spPr>
          <a:xfrm>
            <a:off x="686529" y="494081"/>
            <a:ext cx="171778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>
                <a:solidFill>
                  <a:srgbClr val="00979C"/>
                </a:solidFill>
                <a:ea typeface="맑은 고딕"/>
              </a:rPr>
              <a:t>목 차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D6ADA8-2647-B999-B0A5-247A1B4F5986}"/>
              </a:ext>
            </a:extLst>
          </p:cNvPr>
          <p:cNvSpPr txBox="1"/>
          <p:nvPr/>
        </p:nvSpPr>
        <p:spPr>
          <a:xfrm>
            <a:off x="1562042" y="1736363"/>
            <a:ext cx="4353419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3200" b="1" dirty="0">
                <a:solidFill>
                  <a:srgbClr val="000000"/>
                </a:solidFill>
                <a:latin typeface="맑은 고딕"/>
                <a:ea typeface="맑은 고딕"/>
              </a:rPr>
              <a:t>이주의 주요 개발 내용</a:t>
            </a:r>
            <a:endParaRPr lang="ko-KR">
              <a:ea typeface="맑은 고딕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D4CB756-CD7E-50A6-1EE6-3EA6048F8356}"/>
              </a:ext>
            </a:extLst>
          </p:cNvPr>
          <p:cNvSpPr txBox="1"/>
          <p:nvPr/>
        </p:nvSpPr>
        <p:spPr>
          <a:xfrm>
            <a:off x="1562041" y="2391415"/>
            <a:ext cx="43534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아두이노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1차 </a:t>
            </a: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개발</a:t>
            </a:r>
            <a:endParaRPr lang="en-US" altLang="ko-KR" sz="2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원격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제어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앱 </a:t>
            </a: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개발</a:t>
            </a:r>
            <a:endParaRPr lang="en-US" altLang="ko-KR" sz="2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연결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후 </a:t>
            </a:r>
            <a:r>
              <a:rPr lang="en-US" altLang="ko-KR" sz="2000" b="1" err="1">
                <a:solidFill>
                  <a:srgbClr val="000000"/>
                </a:solidFill>
                <a:latin typeface="맑은 고딕"/>
                <a:ea typeface="맑은 고딕"/>
              </a:rPr>
              <a:t>테스트</a:t>
            </a:r>
            <a:endParaRPr lang="en-US" altLang="ko-KR" sz="2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0E90AF8-A333-0277-0E16-15407197CFDE}"/>
              </a:ext>
            </a:extLst>
          </p:cNvPr>
          <p:cNvSpPr txBox="1"/>
          <p:nvPr/>
        </p:nvSpPr>
        <p:spPr>
          <a:xfrm>
            <a:off x="1562041" y="4008994"/>
            <a:ext cx="454057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rgbClr val="000000"/>
                </a:solidFill>
                <a:latin typeface="맑은 고딕"/>
                <a:ea typeface="맑은 고딕"/>
              </a:rPr>
              <a:t>다음 주</a:t>
            </a:r>
            <a:r>
              <a:rPr lang="ko-KR" sz="3200" b="1" dirty="0">
                <a:solidFill>
                  <a:srgbClr val="000000"/>
                </a:solidFill>
                <a:latin typeface="맑은 고딕"/>
                <a:ea typeface="맑은 고딕"/>
              </a:rPr>
              <a:t> 개발 </a:t>
            </a:r>
            <a:r>
              <a:rPr lang="ko-KR" altLang="en-US" sz="3200" b="1" dirty="0">
                <a:solidFill>
                  <a:srgbClr val="000000"/>
                </a:solidFill>
                <a:latin typeface="맑은 고딕"/>
                <a:ea typeface="맑은 고딕"/>
              </a:rPr>
              <a:t>예정 </a:t>
            </a:r>
            <a:r>
              <a:rPr lang="ko-KR" sz="3200" b="1" dirty="0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endParaRPr lang="ko-KR" dirty="0">
              <a:ea typeface="맑은 고딕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7578C73-2160-90C6-1E21-BE263E825458}"/>
              </a:ext>
            </a:extLst>
          </p:cNvPr>
          <p:cNvSpPr txBox="1"/>
          <p:nvPr/>
        </p:nvSpPr>
        <p:spPr>
          <a:xfrm>
            <a:off x="1562040" y="4677414"/>
            <a:ext cx="43534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아두이노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/앱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n개로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확장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배터리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연결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추가할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기능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기획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B4064A3D-82EB-2F59-12CD-2DE80C0C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7" y="1736557"/>
            <a:ext cx="644359" cy="630992"/>
          </a:xfrm>
          <a:prstGeom prst="rect">
            <a:avLst/>
          </a:prstGeom>
        </p:spPr>
      </p:pic>
      <p:pic>
        <p:nvPicPr>
          <p:cNvPr id="14" name="그림 13" descr="그래픽, 폰트, 원, 상징이(가) 표시된 사진&#10;&#10;자동 생성된 설명">
            <a:extLst>
              <a:ext uri="{FF2B5EF4-FFF2-40B4-BE49-F238E27FC236}">
                <a16:creationId xmlns:a16="http://schemas.microsoft.com/office/drawing/2014/main" id="{94DA4102-91D9-73B4-C9FF-4DD3BF53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47" y="3982450"/>
            <a:ext cx="644359" cy="65772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5C04F8E-A1FC-ED86-081C-E92DAEB2161D}"/>
              </a:ext>
            </a:extLst>
          </p:cNvPr>
          <p:cNvSpPr txBox="1"/>
          <p:nvPr/>
        </p:nvSpPr>
        <p:spPr>
          <a:xfrm>
            <a:off x="2350051" y="762391"/>
            <a:ext cx="376767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i="1" dirty="0" err="1">
                <a:solidFill>
                  <a:srgbClr val="86BBBD"/>
                </a:solidFill>
                <a:ea typeface="맑은 고딕"/>
              </a:rPr>
              <a:t>Table</a:t>
            </a:r>
            <a:r>
              <a:rPr lang="ko-KR" altLang="en-US" sz="2400" i="1" dirty="0">
                <a:solidFill>
                  <a:srgbClr val="86BBBD"/>
                </a:solidFill>
                <a:ea typeface="맑은 고딕"/>
              </a:rPr>
              <a:t> of </a:t>
            </a:r>
            <a:r>
              <a:rPr lang="ko-KR" altLang="en-US" sz="2400" i="1" dirty="0" err="1">
                <a:solidFill>
                  <a:srgbClr val="86BBBD"/>
                </a:solidFill>
                <a:ea typeface="맑은 고딕"/>
              </a:rPr>
              <a:t>Contents</a:t>
            </a:r>
            <a:endParaRPr lang="ko-KR" sz="2400" i="1" dirty="0">
              <a:solidFill>
                <a:srgbClr val="86BBBD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384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1950" y="1311403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배터리 연결</a:t>
            </a:r>
            <a:endParaRPr lang="ko-KR" altLang="en-US" sz="2400" b="1" dirty="0">
              <a:solidFill>
                <a:srgbClr val="3F3F3F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3684413" y="1375486"/>
            <a:ext cx="2259627" cy="468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err="1">
                <a:solidFill>
                  <a:srgbClr val="3F3F3F"/>
                </a:solidFill>
                <a:ea typeface="맑은 고딕"/>
              </a:rPr>
              <a:t>for</a:t>
            </a:r>
            <a:r>
              <a:rPr lang="ko-KR" altLang="en-US" dirty="0">
                <a:solidFill>
                  <a:srgbClr val="3F3F3F"/>
                </a:solidFill>
                <a:ea typeface="맑은 고딕"/>
              </a:rPr>
              <a:t> 외부 전원 공급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90BC7-3B73-9B4A-92D6-8197038338A0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A5DA8-35F2-5E6B-D402-E5C54AAC655E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 dirty="0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91AA2-86AC-A920-B9BE-604ED086C7E0}"/>
              </a:ext>
            </a:extLst>
          </p:cNvPr>
          <p:cNvSpPr txBox="1"/>
          <p:nvPr/>
        </p:nvSpPr>
        <p:spPr>
          <a:xfrm>
            <a:off x="1499055" y="1926186"/>
            <a:ext cx="6414682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필요 준비물: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연결잭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, 9V 건전지, </a:t>
            </a: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64EF41-9BEE-E092-ECFB-7ABFA41A633D}"/>
              </a:ext>
            </a:extLst>
          </p:cNvPr>
          <p:cNvSpPr/>
          <p:nvPr/>
        </p:nvSpPr>
        <p:spPr>
          <a:xfrm>
            <a:off x="1599367" y="2661968"/>
            <a:ext cx="4960187" cy="3925018"/>
          </a:xfrm>
          <a:prstGeom prst="roundRect">
            <a:avLst/>
          </a:prstGeom>
          <a:noFill/>
          <a:ln w="28575">
            <a:solidFill>
              <a:srgbClr val="FFCB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75508-15B6-A843-B325-E4B0227D0BDC}"/>
              </a:ext>
            </a:extLst>
          </p:cNvPr>
          <p:cNvSpPr txBox="1"/>
          <p:nvPr/>
        </p:nvSpPr>
        <p:spPr>
          <a:xfrm>
            <a:off x="1916604" y="2929706"/>
            <a:ext cx="4329966" cy="508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[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우노를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계속 사용할 경우]</a:t>
            </a:r>
            <a:endParaRPr lang="ko-KR"/>
          </a:p>
        </p:txBody>
      </p:sp>
      <p:pic>
        <p:nvPicPr>
          <p:cNvPr id="9" name="그림 8" descr="텍스트, 공구, 스크린샷, 케이블이(가) 표시된 사진&#10;&#10;자동 생성된 설명">
            <a:extLst>
              <a:ext uri="{FF2B5EF4-FFF2-40B4-BE49-F238E27FC236}">
                <a16:creationId xmlns:a16="http://schemas.microsoft.com/office/drawing/2014/main" id="{11183706-175E-B7E6-5CC6-5DD22D53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4" r="12409"/>
          <a:stretch/>
        </p:blipFill>
        <p:spPr>
          <a:xfrm>
            <a:off x="2889088" y="3475367"/>
            <a:ext cx="2212343" cy="230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8ED241-E324-91BE-45B2-45ED75A1DF76}"/>
              </a:ext>
            </a:extLst>
          </p:cNvPr>
          <p:cNvSpPr txBox="1"/>
          <p:nvPr/>
        </p:nvSpPr>
        <p:spPr>
          <a:xfrm>
            <a:off x="1643435" y="5812366"/>
            <a:ext cx="4876305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979C"/>
                </a:solidFill>
                <a:ea typeface="맑은 고딕"/>
              </a:rPr>
              <a:t>DC </a:t>
            </a:r>
            <a:r>
              <a:rPr lang="ko-KR" altLang="en-US" sz="2000" b="1" err="1">
                <a:solidFill>
                  <a:srgbClr val="00979C"/>
                </a:solidFill>
                <a:ea typeface="맑은 고딕"/>
              </a:rPr>
              <a:t>배럴잭</a:t>
            </a:r>
            <a:r>
              <a:rPr lang="ko-KR" altLang="en-US" sz="2000" b="1" dirty="0">
                <a:solidFill>
                  <a:srgbClr val="00979C"/>
                </a:solidFill>
                <a:ea typeface="맑은 고딕"/>
              </a:rPr>
              <a:t>(DC 어댑터 잭)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을 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BDACFF-2293-26A4-43E5-5671051A09EB}"/>
              </a:ext>
            </a:extLst>
          </p:cNvPr>
          <p:cNvSpPr/>
          <p:nvPr/>
        </p:nvSpPr>
        <p:spPr>
          <a:xfrm>
            <a:off x="6832725" y="2676345"/>
            <a:ext cx="4960187" cy="3925018"/>
          </a:xfrm>
          <a:prstGeom prst="roundRect">
            <a:avLst/>
          </a:prstGeom>
          <a:noFill/>
          <a:ln w="28575">
            <a:solidFill>
              <a:srgbClr val="FFCB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F4B37-8466-8CF0-34AA-ECA08A059874}"/>
              </a:ext>
            </a:extLst>
          </p:cNvPr>
          <p:cNvSpPr txBox="1"/>
          <p:nvPr/>
        </p:nvSpPr>
        <p:spPr>
          <a:xfrm>
            <a:off x="7149962" y="2958460"/>
            <a:ext cx="4329966" cy="508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[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미니로 바꿔 사용할 경우]</a:t>
            </a:r>
            <a:endParaRPr 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D108E-5580-B7CC-432D-78A9F6459E40}"/>
              </a:ext>
            </a:extLst>
          </p:cNvPr>
          <p:cNvSpPr txBox="1"/>
          <p:nvPr/>
        </p:nvSpPr>
        <p:spPr>
          <a:xfrm>
            <a:off x="6876793" y="5826743"/>
            <a:ext cx="4876305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979C"/>
                </a:solidFill>
                <a:ea typeface="맑은 고딕"/>
              </a:rPr>
              <a:t>Vin핀에</a:t>
            </a:r>
            <a:r>
              <a:rPr lang="ko-KR" altLang="en-US" sz="2000" b="1" dirty="0">
                <a:solidFill>
                  <a:srgbClr val="00979C"/>
                </a:solidFill>
                <a:ea typeface="맑은 고딕"/>
              </a:rPr>
              <a:t> 연결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25" name="그림 24" descr="회로, 패시브 회로 부품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BEE76C99-77C3-2CCC-BF84-CB21A6F1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473" y="3529912"/>
            <a:ext cx="2975575" cy="22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3" grpId="0" animBg="1"/>
      <p:bldP spid="16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64280B3-5FE2-FDBE-4B8F-1BDBBF5D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5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25641" y="306248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FFFFFF"/>
                </a:solidFill>
                <a:ea typeface="맑은 고딕"/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494191" y="3105209"/>
            <a:ext cx="5679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ea typeface="맑은 고딕"/>
              </a:rPr>
              <a:t>이주의 주요 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434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C686D4-1BD1-F610-F936-1BC0BC951CE7}"/>
              </a:ext>
            </a:extLst>
          </p:cNvPr>
          <p:cNvSpPr/>
          <p:nvPr/>
        </p:nvSpPr>
        <p:spPr>
          <a:xfrm>
            <a:off x="128731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72E7FD-53CD-E2D1-0D0B-332C89E240FB}"/>
              </a:ext>
            </a:extLst>
          </p:cNvPr>
          <p:cNvSpPr/>
          <p:nvPr/>
        </p:nvSpPr>
        <p:spPr>
          <a:xfrm>
            <a:off x="486640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230120-D66C-D205-434F-FED8C4FABA90}"/>
              </a:ext>
            </a:extLst>
          </p:cNvPr>
          <p:cNvSpPr/>
          <p:nvPr/>
        </p:nvSpPr>
        <p:spPr>
          <a:xfrm>
            <a:off x="8445497" y="2239819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2450357" y="2611880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F863D-3F99-2C25-E861-C7FFBA63D669}"/>
              </a:ext>
            </a:extLst>
          </p:cNvPr>
          <p:cNvSpPr txBox="1"/>
          <p:nvPr/>
        </p:nvSpPr>
        <p:spPr>
          <a:xfrm>
            <a:off x="6029447" y="2611880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2000" dirty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E309F-63C2-37B3-BD64-EFECC8750C93}"/>
              </a:ext>
            </a:extLst>
          </p:cNvPr>
          <p:cNvSpPr txBox="1"/>
          <p:nvPr/>
        </p:nvSpPr>
        <p:spPr>
          <a:xfrm>
            <a:off x="9608538" y="2611879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2000" dirty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829E34-E84C-33AB-755E-B92F968B6FEC}"/>
              </a:ext>
            </a:extLst>
          </p:cNvPr>
          <p:cNvCxnSpPr/>
          <p:nvPr/>
        </p:nvCxnSpPr>
        <p:spPr>
          <a:xfrm>
            <a:off x="1667164" y="3329709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838C22-B5FF-801D-BB09-7AF3BBD0BEE8}"/>
              </a:ext>
            </a:extLst>
          </p:cNvPr>
          <p:cNvCxnSpPr>
            <a:cxnSpLocks/>
          </p:cNvCxnSpPr>
          <p:nvPr/>
        </p:nvCxnSpPr>
        <p:spPr>
          <a:xfrm>
            <a:off x="5246254" y="3329710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54BC671-72ED-9AD7-5E91-76784AE5A571}"/>
              </a:ext>
            </a:extLst>
          </p:cNvPr>
          <p:cNvCxnSpPr>
            <a:cxnSpLocks/>
          </p:cNvCxnSpPr>
          <p:nvPr/>
        </p:nvCxnSpPr>
        <p:spPr>
          <a:xfrm>
            <a:off x="8825345" y="3329708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26902" y="3467381"/>
            <a:ext cx="1971426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endParaRPr lang="ko-KR" sz="1600"/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1차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A052-F66B-B6AC-6833-719EA0394B64}"/>
              </a:ext>
            </a:extLst>
          </p:cNvPr>
          <p:cNvSpPr txBox="1"/>
          <p:nvPr/>
        </p:nvSpPr>
        <p:spPr>
          <a:xfrm>
            <a:off x="5405992" y="3467381"/>
            <a:ext cx="1971426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원격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앱 개발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B4BF84-69AE-E71D-D1F2-666AEC1B75A0}"/>
              </a:ext>
            </a:extLst>
          </p:cNvPr>
          <p:cNvSpPr txBox="1"/>
          <p:nvPr/>
        </p:nvSpPr>
        <p:spPr>
          <a:xfrm>
            <a:off x="8985083" y="3467380"/>
            <a:ext cx="1971426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연결 후</a:t>
            </a:r>
            <a:endParaRPr lang="ko-KR" altLang="en-US" sz="2400" b="1" dirty="0">
              <a:solidFill>
                <a:srgbClr val="3F3F3F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57563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pic>
        <p:nvPicPr>
          <p:cNvPr id="3" name="그림 2" descr="조명기기 전등 연결 매입형 2구 스위치 똑딱이 스위치 잔광제거">
            <a:extLst>
              <a:ext uri="{FF2B5EF4-FFF2-40B4-BE49-F238E27FC236}">
                <a16:creationId xmlns:a16="http://schemas.microsoft.com/office/drawing/2014/main" id="{F1EA40D1-D0FA-5A14-A41C-2FFC6718A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0" t="19143" r="29041" b="19286"/>
          <a:stretch/>
        </p:blipFill>
        <p:spPr>
          <a:xfrm>
            <a:off x="4801692" y="1417735"/>
            <a:ext cx="2596310" cy="3906386"/>
          </a:xfrm>
          <a:prstGeom prst="rect">
            <a:avLst/>
          </a:prstGeom>
        </p:spPr>
      </p:pic>
      <p:pic>
        <p:nvPicPr>
          <p:cNvPr id="10" name="그림 9" descr="플라스틱이(가) 표시된 사진&#10;&#10;자동 생성된 설명">
            <a:extLst>
              <a:ext uri="{FF2B5EF4-FFF2-40B4-BE49-F238E27FC236}">
                <a16:creationId xmlns:a16="http://schemas.microsoft.com/office/drawing/2014/main" id="{862B6808-F0E3-A1A1-3266-163784CF6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040000">
            <a:off x="6445772" y="3683223"/>
            <a:ext cx="2509409" cy="2840421"/>
          </a:xfrm>
          <a:prstGeom prst="rect">
            <a:avLst/>
          </a:prstGeom>
        </p:spPr>
      </p:pic>
      <p:pic>
        <p:nvPicPr>
          <p:cNvPr id="21" name="그림 20" descr="플라스틱이(가) 표시된 사진&#10;&#10;자동 생성된 설명">
            <a:extLst>
              <a:ext uri="{FF2B5EF4-FFF2-40B4-BE49-F238E27FC236}">
                <a16:creationId xmlns:a16="http://schemas.microsoft.com/office/drawing/2014/main" id="{8C588E7F-0113-DC13-CE2F-1D2B395DD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80000">
            <a:off x="3371495" y="3499292"/>
            <a:ext cx="2509409" cy="2840421"/>
          </a:xfrm>
          <a:prstGeom prst="rect">
            <a:avLst/>
          </a:prstGeom>
        </p:spPr>
      </p:pic>
      <p:pic>
        <p:nvPicPr>
          <p:cNvPr id="22" name="그림 21" descr="Switch on">
            <a:extLst>
              <a:ext uri="{FF2B5EF4-FFF2-40B4-BE49-F238E27FC236}">
                <a16:creationId xmlns:a16="http://schemas.microsoft.com/office/drawing/2014/main" id="{B0708FD4-1706-927F-3CF8-9E76D2B37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710" y="2622330"/>
            <a:ext cx="1074683" cy="1061545"/>
          </a:xfrm>
          <a:prstGeom prst="rect">
            <a:avLst/>
          </a:prstGeom>
        </p:spPr>
      </p:pic>
      <p:pic>
        <p:nvPicPr>
          <p:cNvPr id="23" name="그림 22" descr="Switch off ">
            <a:extLst>
              <a:ext uri="{FF2B5EF4-FFF2-40B4-BE49-F238E27FC236}">
                <a16:creationId xmlns:a16="http://schemas.microsoft.com/office/drawing/2014/main" id="{7F6823F6-F55F-5EFC-9E17-98F0E1E4F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883" y="2622330"/>
            <a:ext cx="1061545" cy="10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1차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115734" y="1319441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원격 제어 스위치 제작</a:t>
            </a:r>
            <a:endParaRPr lang="ko-KR" sz="20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개발 전 필요한 환경 구축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A764B2C-E872-FEC2-2BF7-C35E04507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744" y="2986177"/>
            <a:ext cx="2495910" cy="2481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2217922" y="5697347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Visual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Studio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Code</a:t>
            </a:r>
            <a:endParaRPr lang="ko-KR" altLang="en-US" sz="2000" b="1" dirty="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1" name="그림 10" descr="클립아트, 만화 영화, 원, 그래픽이(가) 표시된 사진&#10;&#10;자동 생성된 설명">
            <a:extLst>
              <a:ext uri="{FF2B5EF4-FFF2-40B4-BE49-F238E27FC236}">
                <a16:creationId xmlns:a16="http://schemas.microsoft.com/office/drawing/2014/main" id="{D3BB261F-69FB-4D18-025F-A53617221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759" y="2985099"/>
            <a:ext cx="2498066" cy="2483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D7AFC9-AF38-9DD2-9540-422CDEF0953D}"/>
              </a:ext>
            </a:extLst>
          </p:cNvPr>
          <p:cNvSpPr txBox="1"/>
          <p:nvPr/>
        </p:nvSpPr>
        <p:spPr>
          <a:xfrm>
            <a:off x="6603016" y="5697346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PlatformIO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4511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1차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115734" y="1319441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원격 제어 스위치 제작</a:t>
            </a:r>
            <a:endParaRPr lang="ko-KR" sz="20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개발 전 필요한 환경 구축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2217922" y="5697347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우노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7AFC9-AF38-9DD2-9540-422CDEF0953D}"/>
              </a:ext>
            </a:extLst>
          </p:cNvPr>
          <p:cNvSpPr txBox="1"/>
          <p:nvPr/>
        </p:nvSpPr>
        <p:spPr>
          <a:xfrm>
            <a:off x="6603016" y="5697346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서보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모터</a:t>
            </a:r>
          </a:p>
        </p:txBody>
      </p:sp>
      <p:pic>
        <p:nvPicPr>
          <p:cNvPr id="7" name="그림 6" descr="undefined">
            <a:extLst>
              <a:ext uri="{FF2B5EF4-FFF2-40B4-BE49-F238E27FC236}">
                <a16:creationId xmlns:a16="http://schemas.microsoft.com/office/drawing/2014/main" id="{D037646D-644B-4285-9EB3-309B655A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13" y="2985666"/>
            <a:ext cx="3778371" cy="248255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E26C65D-5333-AE87-C052-CF125268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04" y="2989525"/>
            <a:ext cx="3533954" cy="24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1차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115734" y="1319441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원격 제어 스위치 제작</a:t>
            </a:r>
            <a:endParaRPr lang="ko-KR" sz="20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개발 전 필요한 환경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1010224" y="5697347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HC-06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7AFC9-AF38-9DD2-9540-422CDEF0953D}"/>
              </a:ext>
            </a:extLst>
          </p:cNvPr>
          <p:cNvSpPr txBox="1"/>
          <p:nvPr/>
        </p:nvSpPr>
        <p:spPr>
          <a:xfrm>
            <a:off x="7638186" y="5697346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점퍼선</a:t>
            </a:r>
          </a:p>
        </p:txBody>
      </p:sp>
      <p:pic>
        <p:nvPicPr>
          <p:cNvPr id="3" name="그림 2" descr="블루투스 직렬포트 모듈 HC-06 (DIP) [SZH-EK010] / 디바이스마트">
            <a:extLst>
              <a:ext uri="{FF2B5EF4-FFF2-40B4-BE49-F238E27FC236}">
                <a16:creationId xmlns:a16="http://schemas.microsoft.com/office/drawing/2014/main" id="{C58CCF7C-9270-59F2-22FE-133BD684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495" y="3032903"/>
            <a:ext cx="3117011" cy="2373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5CDAF-FD52-6994-B543-CB83F622EF6B}"/>
              </a:ext>
            </a:extLst>
          </p:cNvPr>
          <p:cNvSpPr txBox="1"/>
          <p:nvPr/>
        </p:nvSpPr>
        <p:spPr>
          <a:xfrm>
            <a:off x="4259507" y="5697347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3F3F3F"/>
                </a:solidFill>
                <a:ea typeface="맑은 고딕"/>
              </a:rPr>
              <a:t>브레드</a:t>
            </a: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 보드</a:t>
            </a:r>
          </a:p>
        </p:txBody>
      </p:sp>
      <p:pic>
        <p:nvPicPr>
          <p:cNvPr id="15" name="그림 14" descr="아두이노 브레드보드 400홀 기본">
            <a:extLst>
              <a:ext uri="{FF2B5EF4-FFF2-40B4-BE49-F238E27FC236}">
                <a16:creationId xmlns:a16="http://schemas.microsoft.com/office/drawing/2014/main" id="{559E1F81-774E-70E6-7C28-A9BEE321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25" y="2963173"/>
            <a:ext cx="2527541" cy="2498786"/>
          </a:xfrm>
          <a:prstGeom prst="rect">
            <a:avLst/>
          </a:prstGeom>
        </p:spPr>
      </p:pic>
      <p:pic>
        <p:nvPicPr>
          <p:cNvPr id="16" name="그림 15" descr="5.1 브레드보드와 점퍼선 : 네이버 블로그">
            <a:extLst>
              <a:ext uri="{FF2B5EF4-FFF2-40B4-BE49-F238E27FC236}">
                <a16:creationId xmlns:a16="http://schemas.microsoft.com/office/drawing/2014/main" id="{66A3827E-5515-3DDE-DFB7-B735908A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456" y="3150925"/>
            <a:ext cx="3131387" cy="21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71BD5C0-6B9A-74F3-82AB-C3988750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15358" y="1279206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 1차 개발</a:t>
            </a:r>
            <a:endParaRPr lang="ko-KR" sz="1600" dirty="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B6435-CB2E-F745-74B2-9674A10AF330}"/>
              </a:ext>
            </a:extLst>
          </p:cNvPr>
          <p:cNvSpPr txBox="1"/>
          <p:nvPr/>
        </p:nvSpPr>
        <p:spPr>
          <a:xfrm>
            <a:off x="4115734" y="1319441"/>
            <a:ext cx="5681438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: 1개의 </a:t>
            </a:r>
            <a:r>
              <a:rPr lang="ko-KR" altLang="en-US" sz="2000" dirty="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 dirty="0">
                <a:solidFill>
                  <a:srgbClr val="3F3F3F"/>
                </a:solidFill>
                <a:ea typeface="맑은 고딕"/>
              </a:rPr>
              <a:t> 원격 제어 스위치 제작</a:t>
            </a:r>
            <a:endParaRPr lang="ko-KR" sz="20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6782-E606-3CFD-EA4D-91452D094DF8}"/>
              </a:ext>
            </a:extLst>
          </p:cNvPr>
          <p:cNvSpPr txBox="1"/>
          <p:nvPr/>
        </p:nvSpPr>
        <p:spPr>
          <a:xfrm>
            <a:off x="1499055" y="1976507"/>
            <a:ext cx="4071174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400" b="1" dirty="0">
                <a:solidFill>
                  <a:srgbClr val="3F3F3F"/>
                </a:solidFill>
                <a:ea typeface="맑은 고딕"/>
              </a:rPr>
              <a:t>1차 개발</a:t>
            </a:r>
            <a:endParaRPr lang="ko-KR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C17B-BCEF-EE5F-CD9A-2EC753A347E7}"/>
              </a:ext>
            </a:extLst>
          </p:cNvPr>
          <p:cNvSpPr txBox="1"/>
          <p:nvPr/>
        </p:nvSpPr>
        <p:spPr>
          <a:xfrm>
            <a:off x="4561431" y="6186177"/>
            <a:ext cx="4071174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회로도</a:t>
            </a:r>
          </a:p>
        </p:txBody>
      </p:sp>
      <p:pic>
        <p:nvPicPr>
          <p:cNvPr id="7" name="그림 6" descr="텍스트, 전자 공학, 회로, 전자제품이(가) 표시된 사진&#10;&#10;자동 생성된 설명">
            <a:extLst>
              <a:ext uri="{FF2B5EF4-FFF2-40B4-BE49-F238E27FC236}">
                <a16:creationId xmlns:a16="http://schemas.microsoft.com/office/drawing/2014/main" id="{969185EC-E8B4-0EA5-92B8-58CDE77D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91" y="2530453"/>
            <a:ext cx="6225396" cy="36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21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780</cp:revision>
  <dcterms:created xsi:type="dcterms:W3CDTF">2023-11-20T07:08:12Z</dcterms:created>
  <dcterms:modified xsi:type="dcterms:W3CDTF">2023-11-21T19:03:16Z</dcterms:modified>
</cp:coreProperties>
</file>